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2" r:id="rId4"/>
    <p:sldId id="320" r:id="rId5"/>
    <p:sldId id="32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D9329-E186-910C-DB63-3325F94FD4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A2F250-0941-2FC2-2352-C3034329D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2DB97-1D16-6469-088D-70782E09B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B69CF-0971-94AF-4B4A-25DEE5920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98CBC-F111-46FC-9318-2EDBE0875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56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DC750-2900-4F95-A040-D915480D0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A1F1D-B404-3C3D-1C7C-FA6075B5EB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A3ACB-A25D-857E-CEAA-529BDDFBC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4BEC1-3379-7204-917E-DC51B020F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03263-1FE0-375A-3868-B36DDBDCE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54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688740-993F-6101-CFAB-A85D05634B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CFEB94-D226-7256-CAAB-1F7747D5C2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66575-66DD-889E-0EE6-8D9C6C257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8AAB9-2808-69D1-E8C9-423FBD6DD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AC1FA-5F9C-DF07-6616-31AD1AAD3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706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BE1D-5FCD-126A-669E-896572976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7D330-A9C3-3E2B-4EB5-630B83663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B296A-F5EE-3C03-0D57-18DC6B12B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C187E-08A5-9FCA-878E-BCA374010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26EB6-EF0D-E29F-D019-5FDD59AEE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31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05D19-BF57-6D20-34B9-81DD9272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2E318-4246-BA9F-AF76-6DDBDCC25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C97FF-FC64-661D-7443-2F70121E8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E3A12-6B02-DB54-D76D-34318564D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EFE3B-0E8F-8776-6A98-6C26469BC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47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13CD3-BEC0-EC24-01FF-C43EDF813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06A7C-21C4-9A7E-8AA6-19B99CE8C7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305332-8C35-B797-BB29-23D143462E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46AB2-EA90-1B69-EABF-98AB45E60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EC0FFA-2CEF-6C1A-A53B-64A3ADFF1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7AE3E-6540-1B0D-25E0-C6BA5462B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710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44D0C-8E30-03B0-894E-E7FB59106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01296-2042-1DF3-DD75-6F1D7AFC7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E2382-3736-08A7-00E9-6F5F25792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25D3CF-7309-1C0A-AA82-E8DBB818B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89010F-8D2E-AB8F-8BC5-A58FDB673D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88DC10-F366-1CA7-8478-FE1402CA6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CE45AE-DC70-9170-A4C1-BEC7323AA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1DBE96-52F1-61F4-DBBD-C5726928C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27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EBD9F-4C58-E904-84EF-EACFA0E75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771BAD-F2E6-3A53-27EC-1F35FFB4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DB39F2-7426-32FB-CA45-935E67B6C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0BB405-1036-F0B3-EF08-61870AA2B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482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8F82D9-EDAA-654F-2071-59F09215F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A6C3E4-5762-F391-FAAD-B895D8B2C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DE772-CC8B-22C0-8675-97585876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AB96A-9AE6-EBC5-7351-5A7058412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7D440-CA2A-DD91-F2ED-239AC8ED2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5EC203-0498-7ED3-2B79-4E63AAC5E2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92E4E-0BB6-1B9D-59A1-03F9027ED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9C20D0-27BD-B6C0-2BF4-61722A83C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6A6CCA-A5AC-EA6A-C89E-40270F7D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32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D026-F84A-7E00-EF85-D5F31A731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735C3-AED0-9DDE-BB80-6E8462EF50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1A8C02-4E69-8DE4-DF30-C52A7560D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0414FC-30B9-6EBC-C440-9D78DFC46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B7571E-C921-7416-8CD7-EC316637A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A5DD86-6E51-1D74-4FF7-FBA0E5273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86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89B13C-C376-3587-2BF9-AE46E454D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CCC04B-2245-2902-4579-62C3C3893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6DB30-4918-7A3C-FC99-FF2405009B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E2D805-066C-4373-B2ED-CEE8C77FA9D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38C05-45C0-D989-399D-34715393C0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8B4C8-D28B-DCA9-FB89-9C252D4A0D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4B67FC-C5AE-4479-938A-1FD035093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126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quantum-dynamics-hub.github.io/MolSSI_workshop2024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hyperlink" Target="https://molssi.org/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D8pYIUbMmg3Nx45jb6nTULSxjGsXQsdsf0jxeMc07tY/edit?usp=sharin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oin.slack.com/t/quantumdynamicshub/shared_invite/zt-mjbhjssx-GGhsbYHxeBMvhmumK_j7L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ffalo.edu/home/visiting-ub/map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CEC7230-5852-4B51-90A0-79304AF63DD5}"/>
              </a:ext>
            </a:extLst>
          </p:cNvPr>
          <p:cNvSpPr txBox="1"/>
          <p:nvPr/>
        </p:nvSpPr>
        <p:spPr>
          <a:xfrm>
            <a:off x="1372233" y="5624294"/>
            <a:ext cx="96711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hlinkClick r:id="rId2"/>
              </a:rPr>
              <a:t>https://quantum-dynamics-hub.github.io/MolSSI_workshop2024/</a:t>
            </a:r>
            <a:r>
              <a:rPr lang="en-US" sz="2400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2C53D8-6C6D-15BB-00B1-3710FD7C3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37" y="1616673"/>
            <a:ext cx="11559732" cy="33576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80B00DC-FDD8-CAE0-B018-CB084C741B4E}"/>
              </a:ext>
            </a:extLst>
          </p:cNvPr>
          <p:cNvSpPr txBox="1"/>
          <p:nvPr/>
        </p:nvSpPr>
        <p:spPr>
          <a:xfrm>
            <a:off x="1260430" y="267670"/>
            <a:ext cx="903297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</a:rPr>
              <a:t>Machine-Learning</a:t>
            </a:r>
            <a:r>
              <a:rPr lang="en-US" sz="3600" b="1" dirty="0"/>
              <a:t> in </a:t>
            </a:r>
          </a:p>
          <a:p>
            <a:pPr algn="ctr"/>
            <a:r>
              <a:rPr lang="en-US" sz="3600" b="1" dirty="0">
                <a:solidFill>
                  <a:srgbClr val="0070C0"/>
                </a:solidFill>
              </a:rPr>
              <a:t>Quantum and Nonadiabatic Dynamics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10CA67-9E05-AC04-BC0E-CB8773BEB8B6}"/>
              </a:ext>
            </a:extLst>
          </p:cNvPr>
          <p:cNvSpPr txBox="1"/>
          <p:nvPr/>
        </p:nvSpPr>
        <p:spPr>
          <a:xfrm>
            <a:off x="3107393" y="6359497"/>
            <a:ext cx="59772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University at Buffalo, SUNY, Aug 15-16, 2024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9E1A05-484B-70FB-8721-6629B84AF64B}"/>
              </a:ext>
            </a:extLst>
          </p:cNvPr>
          <p:cNvSpPr txBox="1"/>
          <p:nvPr/>
        </p:nvSpPr>
        <p:spPr>
          <a:xfrm>
            <a:off x="8204261" y="4909289"/>
            <a:ext cx="3783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(Credit: Mohammad </a:t>
            </a:r>
            <a:r>
              <a:rPr lang="en-US" sz="1600" dirty="0" err="1"/>
              <a:t>Shakiba</a:t>
            </a:r>
            <a:r>
              <a:rPr lang="en-US" sz="1600" dirty="0"/>
              <a:t> &amp; ChatGPT)</a:t>
            </a:r>
          </a:p>
        </p:txBody>
      </p:sp>
    </p:spTree>
    <p:extLst>
      <p:ext uri="{BB962C8B-B14F-4D97-AF65-F5344CB8AC3E}">
        <p14:creationId xmlns:p14="http://schemas.microsoft.com/office/powerpoint/2010/main" val="890751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16399" y="162810"/>
            <a:ext cx="54148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Objectives of this Workshop</a:t>
            </a:r>
          </a:p>
        </p:txBody>
      </p:sp>
      <p:pic>
        <p:nvPicPr>
          <p:cNvPr id="5" name="Picture 6" descr="Image result for ns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410" y="1301488"/>
            <a:ext cx="1575708" cy="1583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44381" y="3042150"/>
            <a:ext cx="11303238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Objectives</a:t>
            </a:r>
            <a:r>
              <a:rPr lang="en-US" sz="2400" dirty="0"/>
              <a:t>: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</a:t>
            </a:r>
            <a:r>
              <a:rPr lang="en-US" sz="2400" b="1" dirty="0"/>
              <a:t>Awareness</a:t>
            </a:r>
            <a:r>
              <a:rPr lang="en-US" sz="2400" dirty="0"/>
              <a:t>: learn about the </a:t>
            </a:r>
            <a:r>
              <a:rPr lang="en-US" sz="2400" b="1" dirty="0"/>
              <a:t>new/best practices</a:t>
            </a:r>
            <a:r>
              <a:rPr lang="en-US" sz="2400" dirty="0"/>
              <a:t> of using ML in electronic structure, quantum dynamics, and related simulations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</a:t>
            </a:r>
            <a:r>
              <a:rPr lang="en-US" sz="2400" b="1" dirty="0"/>
              <a:t>Interdisciplinary cross-pollination</a:t>
            </a:r>
            <a:r>
              <a:rPr lang="en-US" sz="2400" dirty="0"/>
              <a:t>: focus on different closely- or more distantly-related fields – look for common usages, know-hows, and potential problems; share and discuss ideas; educate each other;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</a:t>
            </a:r>
            <a:r>
              <a:rPr lang="en-US" sz="2400" b="1" dirty="0"/>
              <a:t>Software motivation!!!</a:t>
            </a:r>
            <a:r>
              <a:rPr lang="en-US" sz="2400" dirty="0"/>
              <a:t>: learn about </a:t>
            </a:r>
            <a:r>
              <a:rPr lang="en-US" sz="2400" b="1" dirty="0"/>
              <a:t>practical aspects (codes, software, tutorials)</a:t>
            </a:r>
            <a:r>
              <a:rPr lang="en-US" sz="2400" dirty="0"/>
              <a:t> of such calculations – one of </a:t>
            </a:r>
            <a:r>
              <a:rPr lang="en-US" sz="2400" dirty="0" err="1"/>
              <a:t>MolSSI’s</a:t>
            </a:r>
            <a:r>
              <a:rPr lang="en-US" sz="2400" dirty="0"/>
              <a:t> mission. Try to be practical. </a:t>
            </a:r>
          </a:p>
        </p:txBody>
      </p:sp>
      <p:pic>
        <p:nvPicPr>
          <p:cNvPr id="12" name="Picture 7" descr="Image result for ub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0"/>
            <a:ext cx="1981200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 descr="A black and red logo&#10;&#10;Description automatically generated">
            <a:extLst>
              <a:ext uri="{FF2B5EF4-FFF2-40B4-BE49-F238E27FC236}">
                <a16:creationId xmlns:a16="http://schemas.microsoft.com/office/drawing/2014/main" id="{B3EA6157-8AB9-6F24-01CD-986F1336DD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309" y="1301987"/>
            <a:ext cx="2178787" cy="14815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D5CC722-C8C8-72C5-E209-D1ADEAEEBADA}"/>
              </a:ext>
            </a:extLst>
          </p:cNvPr>
          <p:cNvSpPr txBox="1"/>
          <p:nvPr/>
        </p:nvSpPr>
        <p:spPr>
          <a:xfrm>
            <a:off x="5527040" y="2409793"/>
            <a:ext cx="2346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https://molssi.org/</a:t>
            </a:r>
            <a:r>
              <a:rPr lang="en-US" dirty="0"/>
              <a:t> </a:t>
            </a:r>
          </a:p>
        </p:txBody>
      </p:sp>
      <p:pic>
        <p:nvPicPr>
          <p:cNvPr id="20" name="Picture 19" descr="A person wearing glasses and a blue sweater&#10;&#10;Description automatically generated">
            <a:extLst>
              <a:ext uri="{FF2B5EF4-FFF2-40B4-BE49-F238E27FC236}">
                <a16:creationId xmlns:a16="http://schemas.microsoft.com/office/drawing/2014/main" id="{C785B9B2-EB80-AE42-D451-32DDC1B983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640" y="1068796"/>
            <a:ext cx="1696720" cy="169672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C5487F1-F840-9276-A7F4-7B601D2553E2}"/>
              </a:ext>
            </a:extLst>
          </p:cNvPr>
          <p:cNvSpPr txBox="1"/>
          <p:nvPr/>
        </p:nvSpPr>
        <p:spPr>
          <a:xfrm>
            <a:off x="8096215" y="2839438"/>
            <a:ext cx="3883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Daniel Crawford </a:t>
            </a:r>
            <a:r>
              <a:rPr lang="en-US" dirty="0"/>
              <a:t>– director of </a:t>
            </a:r>
            <a:r>
              <a:rPr lang="en-US" b="1" dirty="0" err="1">
                <a:solidFill>
                  <a:srgbClr val="FF0000"/>
                </a:solidFill>
              </a:rPr>
              <a:t>MolSSI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04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84E138-5A14-049F-D5C8-3E34A35081B4}"/>
              </a:ext>
            </a:extLst>
          </p:cNvPr>
          <p:cNvSpPr txBox="1"/>
          <p:nvPr/>
        </p:nvSpPr>
        <p:spPr>
          <a:xfrm>
            <a:off x="4240959" y="207388"/>
            <a:ext cx="2639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Working Plan</a:t>
            </a:r>
          </a:p>
        </p:txBody>
      </p:sp>
      <p:pic>
        <p:nvPicPr>
          <p:cNvPr id="5" name="Picture 7" descr="Image result for ub logo">
            <a:extLst>
              <a:ext uri="{FF2B5EF4-FFF2-40B4-BE49-F238E27FC236}">
                <a16:creationId xmlns:a16="http://schemas.microsoft.com/office/drawing/2014/main" id="{2D982B39-D0A4-FA66-358B-92B1654310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0"/>
            <a:ext cx="1981200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308E59-DD89-7A7D-8063-774AB6C63B2A}"/>
              </a:ext>
            </a:extLst>
          </p:cNvPr>
          <p:cNvSpPr txBox="1"/>
          <p:nvPr/>
        </p:nvSpPr>
        <p:spPr>
          <a:xfrm>
            <a:off x="2583231" y="2513711"/>
            <a:ext cx="91939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Google Docs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https://docs.google.com/document/d/1D8pYIUbMmg3Nx45jb6nTULSxjGsXQsdsf0jxeMc07tY/edit?usp=sharing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6F3C9C-A167-1844-AC5F-752F5F52EDE6}"/>
              </a:ext>
            </a:extLst>
          </p:cNvPr>
          <p:cNvSpPr txBox="1"/>
          <p:nvPr/>
        </p:nvSpPr>
        <p:spPr>
          <a:xfrm>
            <a:off x="159181" y="1614068"/>
            <a:ext cx="1495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Join </a:t>
            </a:r>
            <a:r>
              <a:rPr lang="en-US" sz="2400" b="1" dirty="0">
                <a:solidFill>
                  <a:srgbClr val="0000FF"/>
                </a:solidFill>
              </a:rPr>
              <a:t>Slack</a:t>
            </a:r>
            <a:r>
              <a:rPr lang="en-US" sz="2400" b="1" dirty="0"/>
              <a:t>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369C70-12F3-CFCB-C688-6281BD0B492F}"/>
              </a:ext>
            </a:extLst>
          </p:cNvPr>
          <p:cNvSpPr/>
          <p:nvPr/>
        </p:nvSpPr>
        <p:spPr>
          <a:xfrm>
            <a:off x="2678855" y="1669451"/>
            <a:ext cx="89441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hlinkClick r:id="rId4"/>
              </a:rPr>
              <a:t>https://join.slack.com/t/quantumdynamicshub/shared_invite/zt-mjbhjssx-GGhsbYHxeBMvhmumK_j7LA</a:t>
            </a: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CFDE13-7DDD-0CCE-077E-500C7B9C5D86}"/>
              </a:ext>
            </a:extLst>
          </p:cNvPr>
          <p:cNvSpPr txBox="1"/>
          <p:nvPr/>
        </p:nvSpPr>
        <p:spPr>
          <a:xfrm>
            <a:off x="112314" y="2559878"/>
            <a:ext cx="224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Please provide </a:t>
            </a:r>
            <a:r>
              <a:rPr lang="en-US" sz="2400" b="1" dirty="0">
                <a:solidFill>
                  <a:srgbClr val="0000FF"/>
                </a:solidFill>
              </a:rPr>
              <a:t>your input</a:t>
            </a:r>
            <a:r>
              <a:rPr lang="en-US" sz="2400" b="1" dirty="0"/>
              <a:t>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F015A4-878A-3622-4480-280A8DBF76E3}"/>
              </a:ext>
            </a:extLst>
          </p:cNvPr>
          <p:cNvSpPr/>
          <p:nvPr/>
        </p:nvSpPr>
        <p:spPr>
          <a:xfrm>
            <a:off x="2583231" y="3596430"/>
            <a:ext cx="92833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Slack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https://join.slack.com/t/quantumdynamicshub/shared_invite/zt-mjbhjssx-GGhsbYHxeBMvhmumK_j7LA</a:t>
            </a:r>
            <a:endParaRPr lang="en-US" dirty="0"/>
          </a:p>
          <a:p>
            <a:r>
              <a:rPr lang="en-US" dirty="0"/>
              <a:t>*   Please use the  #molssi-2024 channel </a:t>
            </a:r>
          </a:p>
          <a:p>
            <a:r>
              <a:rPr lang="en-US" b="1" dirty="0"/>
              <a:t>WeChat</a:t>
            </a:r>
            <a:r>
              <a:rPr lang="en-US" dirty="0"/>
              <a:t>: ???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6CE7C4-B0AF-4010-14A2-9232F5D01AB6}"/>
              </a:ext>
            </a:extLst>
          </p:cNvPr>
          <p:cNvSpPr txBox="1"/>
          <p:nvPr/>
        </p:nvSpPr>
        <p:spPr>
          <a:xfrm>
            <a:off x="1157472" y="5850392"/>
            <a:ext cx="92833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66FF"/>
                </a:solidFill>
              </a:rPr>
              <a:t>The summary of the working documents will be made available on the Website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D0F66C-AA07-0C04-65A3-4F3F6097C73E}"/>
              </a:ext>
            </a:extLst>
          </p:cNvPr>
          <p:cNvSpPr txBox="1"/>
          <p:nvPr/>
        </p:nvSpPr>
        <p:spPr>
          <a:xfrm>
            <a:off x="159181" y="6250502"/>
            <a:ext cx="116648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Lectures will be videorecorded, abstracts and presentations will be made available via the Website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D98D34-96B8-938A-8FA3-E93759E669AF}"/>
              </a:ext>
            </a:extLst>
          </p:cNvPr>
          <p:cNvSpPr txBox="1"/>
          <p:nvPr/>
        </p:nvSpPr>
        <p:spPr>
          <a:xfrm>
            <a:off x="2792101" y="943079"/>
            <a:ext cx="5536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Hybrid format</a:t>
            </a:r>
            <a:r>
              <a:rPr lang="en-US" sz="2800" b="1" dirty="0"/>
              <a:t>: in-person </a:t>
            </a:r>
            <a:r>
              <a:rPr lang="en-US" sz="2800" b="1" dirty="0">
                <a:solidFill>
                  <a:srgbClr val="FF0000"/>
                </a:solidFill>
              </a:rPr>
              <a:t>+ </a:t>
            </a:r>
            <a:r>
              <a:rPr lang="en-US" sz="2800" b="1" dirty="0">
                <a:solidFill>
                  <a:srgbClr val="0070C0"/>
                </a:solidFill>
              </a:rPr>
              <a:t>Zoom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C07CB8-0152-CFC1-D05F-6EBD4633A5D7}"/>
              </a:ext>
            </a:extLst>
          </p:cNvPr>
          <p:cNvSpPr txBox="1"/>
          <p:nvPr/>
        </p:nvSpPr>
        <p:spPr>
          <a:xfrm>
            <a:off x="1655103" y="4844618"/>
            <a:ext cx="9283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Work in small groups in the breaks – also remote participants</a:t>
            </a:r>
          </a:p>
        </p:txBody>
      </p:sp>
    </p:spTree>
    <p:extLst>
      <p:ext uri="{BB962C8B-B14F-4D97-AF65-F5344CB8AC3E}">
        <p14:creationId xmlns:p14="http://schemas.microsoft.com/office/powerpoint/2010/main" val="546289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 descr="Image result for ub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0"/>
            <a:ext cx="1981200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57399" y="78634"/>
            <a:ext cx="77819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70C0"/>
                </a:solidFill>
              </a:rPr>
              <a:t>Organizers and Helpers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01867" y="5913675"/>
            <a:ext cx="2924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Mohammad </a:t>
            </a:r>
            <a:r>
              <a:rPr lang="en-US" sz="2400" dirty="0" err="1"/>
              <a:t>Shakiba</a:t>
            </a:r>
            <a:endParaRPr lang="en-US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4288" y="1058665"/>
            <a:ext cx="992883" cy="177477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207839" y="3185019"/>
            <a:ext cx="2071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Alexey Akimov</a:t>
            </a:r>
          </a:p>
        </p:txBody>
      </p:sp>
      <p:pic>
        <p:nvPicPr>
          <p:cNvPr id="16" name="Picture 15" descr="A person in a black shirt&#10;&#10;Description automatically generated">
            <a:extLst>
              <a:ext uri="{FF2B5EF4-FFF2-40B4-BE49-F238E27FC236}">
                <a16:creationId xmlns:a16="http://schemas.microsoft.com/office/drawing/2014/main" id="{9EC59FE1-3641-220B-7B28-B182460C33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118" y="1004642"/>
            <a:ext cx="1828800" cy="18288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432F259-6EC1-57F9-9355-6DBB7B6E1C3E}"/>
              </a:ext>
            </a:extLst>
          </p:cNvPr>
          <p:cNvSpPr txBox="1"/>
          <p:nvPr/>
        </p:nvSpPr>
        <p:spPr>
          <a:xfrm>
            <a:off x="7314949" y="2931424"/>
            <a:ext cx="1675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/>
              <a:t>Daeho</a:t>
            </a:r>
            <a:r>
              <a:rPr lang="en-US" sz="2400" dirty="0"/>
              <a:t> Han</a:t>
            </a:r>
          </a:p>
        </p:txBody>
      </p:sp>
      <p:pic>
        <p:nvPicPr>
          <p:cNvPr id="19" name="Picture 18" descr="A person with short dark hair wearing a plaid shirt&#10;&#10;Description automatically generated">
            <a:extLst>
              <a:ext uri="{FF2B5EF4-FFF2-40B4-BE49-F238E27FC236}">
                <a16:creationId xmlns:a16="http://schemas.microsoft.com/office/drawing/2014/main" id="{431FF4B2-C268-B6C5-7BAF-58E40F49994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839" y="4024559"/>
            <a:ext cx="1828800" cy="1834896"/>
          </a:xfrm>
          <a:prstGeom prst="rect">
            <a:avLst/>
          </a:prstGeom>
        </p:spPr>
      </p:pic>
      <p:pic>
        <p:nvPicPr>
          <p:cNvPr id="21" name="Picture 20" descr="A person in a pink sweatshirt&#10;&#10;Description automatically generated">
            <a:extLst>
              <a:ext uri="{FF2B5EF4-FFF2-40B4-BE49-F238E27FC236}">
                <a16:creationId xmlns:a16="http://schemas.microsoft.com/office/drawing/2014/main" id="{040A1767-A0E0-D53A-7268-24059E7460A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085" y="4024559"/>
            <a:ext cx="1834896" cy="183489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92DE0AB-8EF1-D5DE-67F2-FDCC4ED00940}"/>
              </a:ext>
            </a:extLst>
          </p:cNvPr>
          <p:cNvSpPr txBox="1"/>
          <p:nvPr/>
        </p:nvSpPr>
        <p:spPr>
          <a:xfrm>
            <a:off x="7026047" y="6025781"/>
            <a:ext cx="2056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/>
              <a:t>Qingxin</a:t>
            </a:r>
            <a:r>
              <a:rPr lang="en-US" sz="2400" dirty="0"/>
              <a:t> Zhang</a:t>
            </a:r>
          </a:p>
        </p:txBody>
      </p:sp>
    </p:spTree>
    <p:extLst>
      <p:ext uri="{BB962C8B-B14F-4D97-AF65-F5344CB8AC3E}">
        <p14:creationId xmlns:p14="http://schemas.microsoft.com/office/powerpoint/2010/main" val="1756782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16501" y="180259"/>
            <a:ext cx="26725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Daily Schedule</a:t>
            </a:r>
          </a:p>
        </p:txBody>
      </p:sp>
      <p:pic>
        <p:nvPicPr>
          <p:cNvPr id="5" name="Picture 7" descr="Image result for ub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0"/>
            <a:ext cx="1981200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E79694-447E-145F-4B7D-9047279F08F5}"/>
              </a:ext>
            </a:extLst>
          </p:cNvPr>
          <p:cNvSpPr txBox="1"/>
          <p:nvPr/>
        </p:nvSpPr>
        <p:spPr>
          <a:xfrm>
            <a:off x="974430" y="712300"/>
            <a:ext cx="1064353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Daily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Breakfast = hotel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9:00 am – 12:00 pm: Morning session  (Recording)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12:00 – 1:30 pm Working lunch/rest – on your own at “Commons” or “World Cafe”, rest, discuss, collaborate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1:30 pm – 5:00 pm: Afternoon session (Recording)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After 5:00 pm: collaborations/on your own, dinner on your 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466103-7375-CF5E-2272-B3E47F2B6457}"/>
              </a:ext>
            </a:extLst>
          </p:cNvPr>
          <p:cNvSpPr txBox="1"/>
          <p:nvPr/>
        </p:nvSpPr>
        <p:spPr>
          <a:xfrm>
            <a:off x="2481390" y="6276863"/>
            <a:ext cx="8034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Campus Map: </a:t>
            </a:r>
            <a:r>
              <a:rPr lang="en-US" dirty="0">
                <a:hlinkClick r:id="rId3"/>
              </a:rPr>
              <a:t>https://www.buffalo.edu/home/visiting-ub/map.html</a:t>
            </a:r>
            <a:r>
              <a:rPr lang="en-US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AB9B75-6746-D8E8-4808-5701CADB8C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6608" y="3459054"/>
            <a:ext cx="6891352" cy="25163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BE83A14-60F8-07C5-43E6-AD72EC39CD0B}"/>
              </a:ext>
            </a:extLst>
          </p:cNvPr>
          <p:cNvSpPr txBox="1"/>
          <p:nvPr/>
        </p:nvSpPr>
        <p:spPr>
          <a:xfrm>
            <a:off x="340360" y="3459054"/>
            <a:ext cx="44754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Aug. 15 – </a:t>
            </a:r>
            <a:r>
              <a:rPr lang="en-US" sz="1800" dirty="0">
                <a:solidFill>
                  <a:srgbClr val="0000FF"/>
                </a:solidFill>
              </a:rPr>
              <a:t>Baldy Hall 200G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Aug. 16– </a:t>
            </a:r>
            <a:r>
              <a:rPr lang="en-US" sz="1800" dirty="0">
                <a:solidFill>
                  <a:srgbClr val="FF0000"/>
                </a:solidFill>
              </a:rPr>
              <a:t>Clemens 120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7E80336-6726-01E7-A97B-4133784E1B85}"/>
              </a:ext>
            </a:extLst>
          </p:cNvPr>
          <p:cNvSpPr/>
          <p:nvPr/>
        </p:nvSpPr>
        <p:spPr>
          <a:xfrm>
            <a:off x="8605520" y="4385063"/>
            <a:ext cx="203200" cy="27432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70C5743-3E0F-362D-15F6-C84926CA7B60}"/>
              </a:ext>
            </a:extLst>
          </p:cNvPr>
          <p:cNvSpPr/>
          <p:nvPr/>
        </p:nvSpPr>
        <p:spPr>
          <a:xfrm>
            <a:off x="7061200" y="4247903"/>
            <a:ext cx="203200" cy="274320"/>
          </a:xfrm>
          <a:prstGeom prst="ellipse">
            <a:avLst/>
          </a:prstGeom>
          <a:solidFill>
            <a:srgbClr val="008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8CF7AAD-9C17-9A96-1788-AFD01FAE0EE5}"/>
              </a:ext>
            </a:extLst>
          </p:cNvPr>
          <p:cNvSpPr/>
          <p:nvPr/>
        </p:nvSpPr>
        <p:spPr>
          <a:xfrm>
            <a:off x="8364220" y="4522223"/>
            <a:ext cx="203200" cy="274320"/>
          </a:xfrm>
          <a:prstGeom prst="ellipse">
            <a:avLst/>
          </a:prstGeom>
          <a:solidFill>
            <a:srgbClr val="0000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853CA65-020E-4C9C-92C8-7F3D7131668D}"/>
              </a:ext>
            </a:extLst>
          </p:cNvPr>
          <p:cNvSpPr/>
          <p:nvPr/>
        </p:nvSpPr>
        <p:spPr>
          <a:xfrm>
            <a:off x="8364220" y="3881120"/>
            <a:ext cx="617220" cy="503943"/>
          </a:xfrm>
          <a:prstGeom prst="rect">
            <a:avLst/>
          </a:prstGeom>
          <a:noFill/>
          <a:ln w="63500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BF00369-4BE1-F4DF-5C89-CF2C674A5868}"/>
              </a:ext>
            </a:extLst>
          </p:cNvPr>
          <p:cNvCxnSpPr/>
          <p:nvPr/>
        </p:nvCxnSpPr>
        <p:spPr>
          <a:xfrm flipH="1">
            <a:off x="7651527" y="3415846"/>
            <a:ext cx="487680" cy="792480"/>
          </a:xfrm>
          <a:prstGeom prst="straightConnector1">
            <a:avLst/>
          </a:prstGeom>
          <a:ln w="635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DC31B1F-0CBF-38FF-C269-3A3FD5758D90}"/>
              </a:ext>
            </a:extLst>
          </p:cNvPr>
          <p:cNvSpPr txBox="1"/>
          <p:nvPr/>
        </p:nvSpPr>
        <p:spPr>
          <a:xfrm>
            <a:off x="7644359" y="3113612"/>
            <a:ext cx="961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Eat here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D38B83-A9CA-845C-FC9C-7C62B95E04A0}"/>
              </a:ext>
            </a:extLst>
          </p:cNvPr>
          <p:cNvSpPr/>
          <p:nvPr/>
        </p:nvSpPr>
        <p:spPr>
          <a:xfrm>
            <a:off x="4531028" y="5589023"/>
            <a:ext cx="617220" cy="503943"/>
          </a:xfrm>
          <a:prstGeom prst="rect">
            <a:avLst/>
          </a:prstGeom>
          <a:noFill/>
          <a:ln w="63500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9016AC-695F-178B-E251-4E5B00605678}"/>
              </a:ext>
            </a:extLst>
          </p:cNvPr>
          <p:cNvCxnSpPr>
            <a:cxnSpLocks/>
          </p:cNvCxnSpPr>
          <p:nvPr/>
        </p:nvCxnSpPr>
        <p:spPr>
          <a:xfrm>
            <a:off x="4074160" y="5242560"/>
            <a:ext cx="586408" cy="579717"/>
          </a:xfrm>
          <a:prstGeom prst="straightConnector1">
            <a:avLst/>
          </a:prstGeom>
          <a:ln w="635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386C830-FE7A-FF35-FFF7-DD05D79625D6}"/>
              </a:ext>
            </a:extLst>
          </p:cNvPr>
          <p:cNvSpPr txBox="1"/>
          <p:nvPr/>
        </p:nvSpPr>
        <p:spPr>
          <a:xfrm>
            <a:off x="3015209" y="4974702"/>
            <a:ext cx="1679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Your hotel plaza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CDDDD4-4E96-C168-11C1-6DD5C7580F7D}"/>
              </a:ext>
            </a:extLst>
          </p:cNvPr>
          <p:cNvSpPr/>
          <p:nvPr/>
        </p:nvSpPr>
        <p:spPr>
          <a:xfrm>
            <a:off x="7459980" y="4201671"/>
            <a:ext cx="454213" cy="366783"/>
          </a:xfrm>
          <a:prstGeom prst="rect">
            <a:avLst/>
          </a:prstGeom>
          <a:noFill/>
          <a:ln w="63500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F575A4B-70B6-157E-84DA-E5A40B54576F}"/>
              </a:ext>
            </a:extLst>
          </p:cNvPr>
          <p:cNvCxnSpPr>
            <a:cxnSpLocks/>
          </p:cNvCxnSpPr>
          <p:nvPr/>
        </p:nvCxnSpPr>
        <p:spPr>
          <a:xfrm>
            <a:off x="8330754" y="3398946"/>
            <a:ext cx="342076" cy="499986"/>
          </a:xfrm>
          <a:prstGeom prst="straightConnector1">
            <a:avLst/>
          </a:prstGeom>
          <a:ln w="635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5208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382</Words>
  <Application>Microsoft Office PowerPoint</Application>
  <PresentationFormat>Widescreen</PresentationFormat>
  <Paragraphs>43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Alexey Akimov</dc:creator>
  <cp:lastModifiedBy>Alexey Akimov</cp:lastModifiedBy>
  <cp:revision>6</cp:revision>
  <dcterms:created xsi:type="dcterms:W3CDTF">2024-08-15T03:02:21Z</dcterms:created>
  <dcterms:modified xsi:type="dcterms:W3CDTF">2024-08-15T03:57:02Z</dcterms:modified>
</cp:coreProperties>
</file>

<file path=docProps/thumbnail.jpeg>
</file>